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79" r:id="rId2"/>
    <p:sldId id="278" r:id="rId3"/>
    <p:sldId id="267" r:id="rId4"/>
    <p:sldId id="270" r:id="rId5"/>
    <p:sldId id="281" r:id="rId6"/>
    <p:sldId id="282" r:id="rId7"/>
  </p:sldIdLst>
  <p:sldSz cx="18288000" cy="10287000"/>
  <p:notesSz cx="6669088" cy="9928225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dec Pro ExtraBold" panose="020B0604020202020204" charset="0"/>
      <p:regular r:id="rId13"/>
    </p:embeddedFont>
    <p:embeddedFont>
      <p:font typeface="Open Sauce" panose="020B0604020202020204" charset="0"/>
      <p:regular r:id="rId14"/>
    </p:embeddedFont>
    <p:embeddedFont>
      <p:font typeface="Open Sauce Bold" panose="020B0604020202020204" charset="0"/>
      <p:regular r:id="rId15"/>
    </p:embeddedFont>
    <p:embeddedFont>
      <p:font typeface="Open Sauce Italic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02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22" autoAdjust="0"/>
  </p:normalViewPr>
  <p:slideViewPr>
    <p:cSldViewPr>
      <p:cViewPr varScale="1">
        <p:scale>
          <a:sx n="53" d="100"/>
          <a:sy n="53" d="100"/>
        </p:scale>
        <p:origin x="15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A520-35B7-4ED6-95C0-EB648DEEF589}" type="datetimeFigureOut">
              <a:rPr lang="es-ES" smtClean="0"/>
              <a:t>30/07/2024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5452C-73CA-4500-A021-D614256BCD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85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5452C-73CA-4500-A021-D614256BCD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94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7000"/>
          </a:blip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3" name="Group 6"/>
          <p:cNvGrpSpPr>
            <a:grpSpLocks noGrp="1" noUngrp="1" noRot="1" noMove="1" noResize="1"/>
          </p:cNvGrpSpPr>
          <p:nvPr/>
        </p:nvGrpSpPr>
        <p:grpSpPr>
          <a:xfrm>
            <a:off x="990600" y="5835683"/>
            <a:ext cx="16388716" cy="3478123"/>
            <a:chOff x="0" y="0"/>
            <a:chExt cx="3709580" cy="1494983"/>
          </a:xfr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grpSpPr>
        <p:sp>
          <p:nvSpPr>
            <p:cNvPr id="14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09580" cy="1494983"/>
            </a:xfrm>
            <a:custGeom>
              <a:avLst/>
              <a:gdLst/>
              <a:ahLst/>
              <a:cxnLst/>
              <a:rect l="l" t="t" r="r" b="b"/>
              <a:pathLst>
                <a:path w="3709580" h="1494983">
                  <a:moveTo>
                    <a:pt x="0" y="0"/>
                  </a:moveTo>
                  <a:lnTo>
                    <a:pt x="3709580" y="0"/>
                  </a:lnTo>
                  <a:lnTo>
                    <a:pt x="3709580" y="1494983"/>
                  </a:lnTo>
                  <a:lnTo>
                    <a:pt x="0" y="1494983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endParaRPr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9200" y="7793759"/>
            <a:ext cx="15897480" cy="1159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8"/>
              </a:lnSpc>
            </a:pPr>
            <a:r>
              <a:rPr lang="en-GB" sz="2800" b="1" spc="23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Promoting Biodiversity, Sustainability, and Food Security Through Ancestral </a:t>
            </a:r>
            <a:r>
              <a:rPr lang="en-GB" sz="2800" b="1" spc="23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Ibero</a:t>
            </a:r>
            <a:r>
              <a:rPr lang="en-GB" sz="2800" b="1" spc="23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" panose="020B0604020202020204" charset="0"/>
              </a:rPr>
              <a:t>-American Crops</a:t>
            </a:r>
            <a:endParaRPr lang="en-US" sz="2800" b="1" spc="23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" panose="020B060402020202020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F862060-8D70-BBB0-AC1E-143CC9C00B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8436" y="5871508"/>
            <a:ext cx="165013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VI International Congress la </a:t>
            </a:r>
            <a:r>
              <a:rPr lang="en-US" sz="6000" b="1" spc="50" dirty="0" err="1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ValSe</a:t>
            </a:r>
            <a:r>
              <a:rPr lang="en-US" sz="60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</a:rPr>
              <a:t> Food </a:t>
            </a:r>
          </a:p>
        </p:txBody>
      </p:sp>
      <p:pic>
        <p:nvPicPr>
          <p:cNvPr id="16" name="Imagen 1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400" y="349336"/>
            <a:ext cx="175580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F2409C50-5AAF-7ACD-00C5-FF9739BD1D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66700"/>
            <a:chOff x="0" y="0"/>
            <a:chExt cx="4816593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852FE8A-E563-EA73-C8A7-7992DC2B2D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DA1EA8E3-1006-755D-045C-67AF92938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E0177709-81B5-0A7A-729D-3D014EA1BF63}"/>
              </a:ext>
            </a:extLst>
          </p:cNvPr>
          <p:cNvSpPr txBox="1"/>
          <p:nvPr/>
        </p:nvSpPr>
        <p:spPr>
          <a:xfrm>
            <a:off x="8021" y="1017380"/>
            <a:ext cx="3086100" cy="38217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9F50AA4E-2F66-938A-B22F-F2D58349E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022" y="10024764"/>
            <a:ext cx="18448421" cy="272952"/>
            <a:chOff x="0" y="0"/>
            <a:chExt cx="4816593" cy="81280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EBA0B3-BB0F-C208-6CE8-04D4E220A0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427EA3F-8A54-BE88-D377-F4869A1DE7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6" name="Picture 2" descr="E:\ciehar\Desktop\Chia-Link\Web\1.Proyecto\Grupo Chileno\semillas grandes.tif">
            <a:extLst>
              <a:ext uri="{FF2B5EF4-FFF2-40B4-BE49-F238E27FC236}">
                <a16:creationId xmlns:a16="http://schemas.microsoft.com/office/drawing/2014/main" id="{7A07154D-2B81-D67F-B95A-CE257F5B2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/>
          <a:srcRect r="-188"/>
          <a:stretch/>
        </p:blipFill>
        <p:spPr bwMode="auto">
          <a:xfrm>
            <a:off x="7050047" y="3399583"/>
            <a:ext cx="2692751" cy="1980742"/>
          </a:xfrm>
          <a:prstGeom prst="rect">
            <a:avLst/>
          </a:prstGeom>
          <a:noFill/>
        </p:spPr>
      </p:pic>
      <p:pic>
        <p:nvPicPr>
          <p:cNvPr id="27" name="image05.jpg" descr="C:\Users\Monika\Desktop\1.Monica\Proyectos\3. I-Link-2014\Ejecución-Chia-Link\Web\1.Proyecto\Grupo Chileno\Chia capsula.tif">
            <a:extLst>
              <a:ext uri="{FF2B5EF4-FFF2-40B4-BE49-F238E27FC236}">
                <a16:creationId xmlns:a16="http://schemas.microsoft.com/office/drawing/2014/main" id="{EE721AA6-3F34-75E0-645B-C299B45A9A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rcRect t="5459"/>
          <a:stretch>
            <a:fillRect/>
          </a:stretch>
        </p:blipFill>
        <p:spPr>
          <a:xfrm>
            <a:off x="15554944" y="3399583"/>
            <a:ext cx="2733056" cy="1962074"/>
          </a:xfrm>
          <a:prstGeom prst="rect">
            <a:avLst/>
          </a:prstGeom>
          <a:ln/>
        </p:spPr>
      </p:pic>
      <p:pic>
        <p:nvPicPr>
          <p:cNvPr id="28" name="2 Imagen" descr="C:\Users\Monika\Desktop\fotosChapterII\IMG_20150919_145607.jpg">
            <a:extLst>
              <a:ext uri="{FF2B5EF4-FFF2-40B4-BE49-F238E27FC236}">
                <a16:creationId xmlns:a16="http://schemas.microsoft.com/office/drawing/2014/main" id="{90696EB1-2B52-B77F-1F52-FA9C12B268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11990" r="5914" b="28969"/>
          <a:stretch/>
        </p:blipFill>
        <p:spPr bwMode="auto">
          <a:xfrm>
            <a:off x="-8022" y="3403450"/>
            <a:ext cx="3954380" cy="195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>
            <a:extLst>
              <a:ext uri="{FF2B5EF4-FFF2-40B4-BE49-F238E27FC236}">
                <a16:creationId xmlns:a16="http://schemas.microsoft.com/office/drawing/2014/main" id="{E9734BD2-133B-F35B-A78F-3211B542F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96" y="3399583"/>
            <a:ext cx="2635792" cy="19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inua - quinoa crop fotografías e imágenes de stock">
            <a:extLst>
              <a:ext uri="{FF2B5EF4-FFF2-40B4-BE49-F238E27FC236}">
                <a16:creationId xmlns:a16="http://schemas.microsoft.com/office/drawing/2014/main" id="{15A17EDB-BE61-AA3C-9BCA-A20947446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3394107"/>
            <a:ext cx="2961921" cy="19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riedades de maíz andino clasificadas - andian grains fotografías e imágenes de stock">
            <a:extLst>
              <a:ext uri="{FF2B5EF4-FFF2-40B4-BE49-F238E27FC236}">
                <a16:creationId xmlns:a16="http://schemas.microsoft.com/office/drawing/2014/main" id="{2472DD29-A7A1-F463-B274-3A1C39937E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580" y="3398240"/>
            <a:ext cx="2967472" cy="1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7 Título">
            <a:extLst>
              <a:ext uri="{FF2B5EF4-FFF2-40B4-BE49-F238E27FC236}">
                <a16:creationId xmlns:a16="http://schemas.microsoft.com/office/drawing/2014/main" id="{5B095EC1-8B18-B598-2F33-0CF07E9CDCA2}"/>
              </a:ext>
            </a:extLst>
          </p:cNvPr>
          <p:cNvSpPr txBox="1">
            <a:spLocks/>
          </p:cNvSpPr>
          <p:nvPr/>
        </p:nvSpPr>
        <p:spPr>
          <a:xfrm>
            <a:off x="9982199" y="6288695"/>
            <a:ext cx="7689349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s-ES" sz="3600" dirty="0">
                <a:latin typeface="Codec Pro ExtraBold" panose="020B0604020202020204" charset="0"/>
              </a:rPr>
              <a:t>Title</a:t>
            </a:r>
          </a:p>
          <a:p>
            <a:endParaRPr lang="es-ES" altLang="es-ES" dirty="0"/>
          </a:p>
        </p:txBody>
      </p:sp>
      <p:sp>
        <p:nvSpPr>
          <p:cNvPr id="34" name="28 Subtítulo">
            <a:extLst>
              <a:ext uri="{FF2B5EF4-FFF2-40B4-BE49-F238E27FC236}">
                <a16:creationId xmlns:a16="http://schemas.microsoft.com/office/drawing/2014/main" id="{BB100EBF-C4A6-5100-9AC6-348F989D97BB}"/>
              </a:ext>
            </a:extLst>
          </p:cNvPr>
          <p:cNvSpPr txBox="1">
            <a:spLocks/>
          </p:cNvSpPr>
          <p:nvPr/>
        </p:nvSpPr>
        <p:spPr>
          <a:xfrm>
            <a:off x="9954207" y="7088901"/>
            <a:ext cx="5832475" cy="477838"/>
          </a:xfrm>
          <a:prstGeom prst="rect">
            <a:avLst/>
          </a:prstGeom>
        </p:spPr>
        <p:txBody>
          <a:bodyPr rtlCol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dec Pro ExtraBold" panose="020B0604020202020204" charset="0"/>
              </a:rPr>
              <a:t>Name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dec Pro ExtraBold" panose="020B0604020202020204" charset="0"/>
              </a:rPr>
              <a:t>Affiliation</a:t>
            </a: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B7C12F9E-0B34-16A9-26CF-319019C0987D}"/>
              </a:ext>
            </a:extLst>
          </p:cNvPr>
          <p:cNvCxnSpPr>
            <a:cxnSpLocks/>
          </p:cNvCxnSpPr>
          <p:nvPr/>
        </p:nvCxnSpPr>
        <p:spPr>
          <a:xfrm>
            <a:off x="9445889" y="6253157"/>
            <a:ext cx="0" cy="2852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6545118" y="7159545"/>
            <a:ext cx="1769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institutional logo</a:t>
            </a:r>
            <a:endParaRPr lang="en-GB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B3F88B3-1128-4E8D-8A47-D825DE811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336" y="2271771"/>
            <a:ext cx="3905243" cy="1042929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454CDBF9-0C84-426E-8C53-1B4A6C6E932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/>
        </p:blipFill>
        <p:spPr bwMode="auto">
          <a:xfrm>
            <a:off x="2209800" y="2247513"/>
            <a:ext cx="3113171" cy="99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792D9E5-C820-4A77-A062-07BAD3B7028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61" y="2356498"/>
            <a:ext cx="3243379" cy="9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A5C404BB-A6F0-486B-B2C7-39004040869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79" y="2400300"/>
            <a:ext cx="1447800" cy="84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25C386F-4B0D-4DAB-A7C6-BD81253348C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41" y="2391603"/>
            <a:ext cx="2468385" cy="84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0" y="-38099"/>
            <a:ext cx="18288000" cy="1359084"/>
            <a:chOff x="0" y="0"/>
            <a:chExt cx="4816593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853029" y="9156268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Freeform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03286" y="-1111569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1" name="TextBox 51"/>
          <p:cNvSpPr txBox="1"/>
          <p:nvPr/>
        </p:nvSpPr>
        <p:spPr>
          <a:xfrm>
            <a:off x="5100868" y="286829"/>
            <a:ext cx="7845600" cy="76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62"/>
              </a:lnSpc>
              <a:spcBef>
                <a:spcPct val="0"/>
              </a:spcBef>
            </a:pPr>
            <a:r>
              <a:rPr lang="en-US" sz="5921" spc="207" dirty="0">
                <a:solidFill>
                  <a:srgbClr val="FFFFFF"/>
                </a:solidFill>
                <a:latin typeface="Codec Pro ExtraBold"/>
              </a:rPr>
              <a:t>Instructions</a:t>
            </a:r>
          </a:p>
        </p:txBody>
      </p:sp>
      <p:pic>
        <p:nvPicPr>
          <p:cNvPr id="61" name="Imagen 6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92600" y="129579"/>
            <a:ext cx="991874" cy="991874"/>
          </a:xfrm>
          <a:prstGeom prst="rect">
            <a:avLst/>
          </a:prstGeom>
        </p:spPr>
      </p:pic>
      <p:sp>
        <p:nvSpPr>
          <p:cNvPr id="62" name="TextBox 11">
            <a:extLst>
              <a:ext uri="{FF2B5EF4-FFF2-40B4-BE49-F238E27FC236}">
                <a16:creationId xmlns:a16="http://schemas.microsoft.com/office/drawing/2014/main" id="{B1F38436-7FE5-97F6-123B-74583FE7C233}"/>
              </a:ext>
            </a:extLst>
          </p:cNvPr>
          <p:cNvSpPr txBox="1"/>
          <p:nvPr/>
        </p:nvSpPr>
        <p:spPr>
          <a:xfrm>
            <a:off x="533400" y="2362600"/>
            <a:ext cx="17451074" cy="5739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/>
              <a:t>Congress Title</a:t>
            </a:r>
          </a:p>
          <a:p>
            <a:pPr algn="ctr"/>
            <a:r>
              <a:rPr lang="en-US" sz="3600" dirty="0"/>
              <a:t>Title of the presentation + name and surname + affiliation (1 slide) + institutional logo  </a:t>
            </a:r>
          </a:p>
          <a:p>
            <a:pPr algn="ctr"/>
            <a:r>
              <a:rPr lang="en-US" sz="3600" dirty="0"/>
              <a:t>Content of the presentation (The number of slides should be adjusted to the time allotted)</a:t>
            </a:r>
          </a:p>
          <a:p>
            <a:pPr algn="ctr"/>
            <a:r>
              <a:rPr lang="en-US" sz="3600" dirty="0"/>
              <a:t>Acknowledgements</a:t>
            </a:r>
          </a:p>
          <a:p>
            <a:pPr algn="ctr"/>
            <a:r>
              <a:rPr lang="en-US" sz="3600" dirty="0"/>
              <a:t>Duration of the presentations </a:t>
            </a:r>
            <a:r>
              <a:rPr lang="en-US" sz="3600" b="1" dirty="0"/>
              <a:t>30 min (25 min + 5 min for questions).</a:t>
            </a:r>
            <a:endParaRPr lang="en-US" sz="3600" dirty="0"/>
          </a:p>
          <a:p>
            <a:pPr algn="ctr"/>
            <a:r>
              <a:rPr lang="en-US" sz="3600" dirty="0"/>
              <a:t>The official </a:t>
            </a:r>
            <a:r>
              <a:rPr lang="en-US" sz="3600" u="sng" dirty="0"/>
              <a:t>spoken language</a:t>
            </a:r>
            <a:r>
              <a:rPr lang="en-US" sz="3600" dirty="0"/>
              <a:t> is </a:t>
            </a:r>
            <a:r>
              <a:rPr lang="en-US" sz="3600" b="1" dirty="0"/>
              <a:t>English, Spanish or Portuguese</a:t>
            </a:r>
            <a:r>
              <a:rPr lang="en-US" sz="3600" dirty="0"/>
              <a:t> </a:t>
            </a:r>
          </a:p>
          <a:p>
            <a:pPr algn="ctr"/>
            <a:r>
              <a:rPr lang="en-US" sz="3600" dirty="0"/>
              <a:t>and the official </a:t>
            </a:r>
            <a:r>
              <a:rPr lang="en-US" sz="3600" u="sng" dirty="0">
                <a:solidFill>
                  <a:srgbClr val="FF0000"/>
                </a:solidFill>
              </a:rPr>
              <a:t>written language</a:t>
            </a:r>
            <a:r>
              <a:rPr lang="en-US" sz="3600" dirty="0">
                <a:solidFill>
                  <a:srgbClr val="FF0000"/>
                </a:solidFill>
              </a:rPr>
              <a:t> is </a:t>
            </a:r>
            <a:r>
              <a:rPr lang="en-US" sz="3600" b="1" dirty="0">
                <a:solidFill>
                  <a:srgbClr val="FF0000"/>
                </a:solidFill>
              </a:rPr>
              <a:t>English</a:t>
            </a:r>
            <a:endParaRPr lang="en-US" sz="3600" dirty="0"/>
          </a:p>
          <a:p>
            <a:pPr algn="just">
              <a:lnSpc>
                <a:spcPts val="2897"/>
              </a:lnSpc>
            </a:pPr>
            <a:endParaRPr lang="en-US" sz="3200" spc="205" dirty="0">
              <a:solidFill>
                <a:srgbClr val="231F20"/>
              </a:solidFill>
            </a:endParaRPr>
          </a:p>
          <a:p>
            <a:pPr algn="just">
              <a:lnSpc>
                <a:spcPts val="2897"/>
              </a:lnSpc>
            </a:pPr>
            <a:endParaRPr lang="en-US" sz="2800" spc="205" dirty="0">
              <a:solidFill>
                <a:srgbClr val="231F20"/>
              </a:solidFill>
            </a:endParaRPr>
          </a:p>
          <a:p>
            <a:pPr algn="just">
              <a:lnSpc>
                <a:spcPts val="2897"/>
              </a:lnSpc>
            </a:pPr>
            <a:r>
              <a:rPr lang="en-US" sz="2800" spc="205" dirty="0">
                <a:solidFill>
                  <a:srgbClr val="231F20"/>
                </a:solidFill>
              </a:rPr>
              <a:t> </a:t>
            </a:r>
          </a:p>
          <a:p>
            <a:pPr algn="just">
              <a:lnSpc>
                <a:spcPts val="2897"/>
              </a:lnSpc>
            </a:pPr>
            <a:r>
              <a:rPr lang="en-US" sz="2800" spc="205" dirty="0">
                <a:solidFill>
                  <a:srgbClr val="231F20"/>
                </a:solidFill>
              </a:rPr>
              <a:t> </a:t>
            </a:r>
          </a:p>
          <a:p>
            <a:pPr marL="0" lvl="0" indent="0" algn="just">
              <a:lnSpc>
                <a:spcPts val="2897"/>
              </a:lnSpc>
              <a:spcBef>
                <a:spcPct val="0"/>
              </a:spcBef>
            </a:pPr>
            <a:endParaRPr lang="en-US" sz="2800" spc="205" dirty="0">
              <a:solidFill>
                <a:srgbClr val="231F20"/>
              </a:solidFill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4CEBA0B3-BB0F-C208-6CE8-04D4E220A0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022" y="10024764"/>
            <a:ext cx="18448417" cy="272952"/>
          </a:xfrm>
          <a:custGeom>
            <a:avLst/>
            <a:gdLst/>
            <a:ahLst/>
            <a:cxnLst/>
            <a:rect l="l" t="t" r="r" b="b"/>
            <a:pathLst>
              <a:path w="4816592" h="812800">
                <a:moveTo>
                  <a:pt x="0" y="0"/>
                </a:moveTo>
                <a:lnTo>
                  <a:pt x="4816592" y="0"/>
                </a:lnTo>
                <a:lnTo>
                  <a:pt x="481659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6C328"/>
          </a:solid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508840" y="1726561"/>
            <a:ext cx="13686718" cy="76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862"/>
              </a:lnSpc>
              <a:spcBef>
                <a:spcPct val="0"/>
              </a:spcBef>
            </a:pPr>
            <a:r>
              <a:rPr lang="en-US" sz="5921" spc="207" dirty="0">
                <a:solidFill>
                  <a:srgbClr val="040506"/>
                </a:solidFill>
                <a:latin typeface="Codec Pro ExtraBold"/>
              </a:rPr>
              <a:t>Text – Tables – Figures – Graphics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00" y="9404862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10776043" y="-2524707"/>
            <a:ext cx="3964049" cy="3964049"/>
            <a:chOff x="0" y="0"/>
            <a:chExt cx="812800" cy="812800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6C328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52828" y="-6405764"/>
            <a:ext cx="9348363" cy="9348363"/>
          </a:xfrm>
          <a:custGeom>
            <a:avLst/>
            <a:gdLst/>
            <a:ahLst/>
            <a:cxnLst/>
            <a:rect l="l" t="t" r="r" b="b"/>
            <a:pathLst>
              <a:path w="9348363" h="9348363">
                <a:moveTo>
                  <a:pt x="0" y="0"/>
                </a:moveTo>
                <a:lnTo>
                  <a:pt x="9348362" y="0"/>
                </a:lnTo>
                <a:lnTo>
                  <a:pt x="9348362" y="9348362"/>
                </a:lnTo>
                <a:lnTo>
                  <a:pt x="0" y="9348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-904968" y="8918951"/>
            <a:ext cx="2649263" cy="2649263"/>
            <a:chOff x="0" y="0"/>
            <a:chExt cx="812800" cy="812800"/>
          </a:xfrm>
        </p:grpSpPr>
        <p:sp>
          <p:nvSpPr>
            <p:cNvPr id="20" name="Freeform 2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DB02A"/>
            </a:solidFill>
            <a:ln>
              <a:noFill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84715" y="8517099"/>
            <a:ext cx="1526265" cy="1526265"/>
          </a:xfrm>
          <a:custGeom>
            <a:avLst/>
            <a:gdLst/>
            <a:ahLst/>
            <a:cxnLst/>
            <a:rect l="l" t="t" r="r" b="b"/>
            <a:pathLst>
              <a:path w="1526265" h="1526265">
                <a:moveTo>
                  <a:pt x="0" y="0"/>
                </a:moveTo>
                <a:lnTo>
                  <a:pt x="1526265" y="0"/>
                </a:lnTo>
                <a:lnTo>
                  <a:pt x="1526265" y="1526265"/>
                </a:lnTo>
                <a:lnTo>
                  <a:pt x="0" y="15262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33D91E91-6BB2-7ED3-1524-94017B238586}"/>
              </a:ext>
            </a:extLst>
          </p:cNvPr>
          <p:cNvSpPr txBox="1"/>
          <p:nvPr/>
        </p:nvSpPr>
        <p:spPr>
          <a:xfrm>
            <a:off x="7903306" y="2456929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Premium</a:t>
            </a:r>
          </a:p>
        </p:txBody>
      </p:sp>
      <p:sp>
        <p:nvSpPr>
          <p:cNvPr id="38" name="TextBox 30">
            <a:extLst>
              <a:ext uri="{FF2B5EF4-FFF2-40B4-BE49-F238E27FC236}">
                <a16:creationId xmlns:a16="http://schemas.microsoft.com/office/drawing/2014/main" id="{FE12B6EE-1393-8770-FC11-C27E4CD5A727}"/>
              </a:ext>
            </a:extLst>
          </p:cNvPr>
          <p:cNvSpPr txBox="1"/>
          <p:nvPr/>
        </p:nvSpPr>
        <p:spPr>
          <a:xfrm>
            <a:off x="10458114" y="2476500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Estándar</a:t>
            </a:r>
          </a:p>
        </p:txBody>
      </p:sp>
      <p:sp>
        <p:nvSpPr>
          <p:cNvPr id="73" name="TextBox 8">
            <a:extLst>
              <a:ext uri="{FF2B5EF4-FFF2-40B4-BE49-F238E27FC236}">
                <a16:creationId xmlns:a16="http://schemas.microsoft.com/office/drawing/2014/main" id="{D62D2F58-8DFC-84D4-F3D2-6B7DF675F046}"/>
              </a:ext>
            </a:extLst>
          </p:cNvPr>
          <p:cNvSpPr txBox="1"/>
          <p:nvPr/>
        </p:nvSpPr>
        <p:spPr>
          <a:xfrm>
            <a:off x="11459848" y="3183226"/>
            <a:ext cx="2964284" cy="3068495"/>
          </a:xfrm>
          <a:prstGeom prst="rect">
            <a:avLst/>
          </a:prstGeom>
        </p:spPr>
        <p:txBody>
          <a:bodyPr lIns="88900" tIns="88900" rIns="88900" bIns="88900" rtlCol="0" anchor="ctr"/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FDFBFB"/>
                </a:solidFill>
                <a:latin typeface="Open Sauce Italics"/>
              </a:rPr>
              <a:t>Modalidad 1</a:t>
            </a: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5BCBC41E-EF88-756D-8D31-BFC897868A89}"/>
              </a:ext>
            </a:extLst>
          </p:cNvPr>
          <p:cNvSpPr txBox="1"/>
          <p:nvPr/>
        </p:nvSpPr>
        <p:spPr>
          <a:xfrm>
            <a:off x="13024856" y="2476500"/>
            <a:ext cx="2341404" cy="356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31"/>
              </a:lnSpc>
            </a:pPr>
            <a:r>
              <a:rPr lang="es-ES" sz="1600" spc="229" dirty="0">
                <a:solidFill>
                  <a:schemeClr val="bg1"/>
                </a:solidFill>
                <a:latin typeface="Open Sauce Bold"/>
              </a:rPr>
              <a:t>Básico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E0444E0-6DE6-FD01-773E-0974E92991A2}"/>
              </a:ext>
            </a:extLst>
          </p:cNvPr>
          <p:cNvSpPr txBox="1"/>
          <p:nvPr/>
        </p:nvSpPr>
        <p:spPr>
          <a:xfrm>
            <a:off x="1" y="3337743"/>
            <a:ext cx="1828800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6695" lvl="1" algn="ctr">
              <a:lnSpc>
                <a:spcPts val="3500"/>
              </a:lnSpc>
            </a:pPr>
            <a:r>
              <a:rPr lang="en-US" sz="2400" u="none" spc="230" dirty="0">
                <a:solidFill>
                  <a:srgbClr val="231F20"/>
                </a:solidFill>
                <a:latin typeface="Open Sauce" panose="020B0604020202020204" charset="0"/>
              </a:rPr>
              <a:t>Text in English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">
            <a:extLst>
              <a:ext uri="{FF2B5EF4-FFF2-40B4-BE49-F238E27FC236}">
                <a16:creationId xmlns:a16="http://schemas.microsoft.com/office/drawing/2014/main" id="{F2409C50-5AAF-7ACD-00C5-FF9739BD1D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0"/>
            <a:ext cx="18288000" cy="266700"/>
            <a:chOff x="0" y="0"/>
            <a:chExt cx="4816593" cy="812800"/>
          </a:xfrm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6852FE8A-E563-EA73-C8A7-7992DC2B2D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DA1EA8E3-1006-755D-045C-67AF929382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E0177709-81B5-0A7A-729D-3D014EA1BF63}"/>
              </a:ext>
            </a:extLst>
          </p:cNvPr>
          <p:cNvSpPr txBox="1"/>
          <p:nvPr/>
        </p:nvSpPr>
        <p:spPr>
          <a:xfrm>
            <a:off x="8021" y="1017380"/>
            <a:ext cx="3086100" cy="382170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59"/>
              </a:lnSpc>
            </a:pPr>
            <a:endParaRPr/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9F50AA4E-2F66-938A-B22F-F2D58349E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022" y="10024764"/>
            <a:ext cx="18448421" cy="272952"/>
            <a:chOff x="0" y="0"/>
            <a:chExt cx="4816593" cy="81280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EBA0B3-BB0F-C208-6CE8-04D4E220A0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6C32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E427EA3F-8A54-BE88-D377-F4869A1DE7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pic>
        <p:nvPicPr>
          <p:cNvPr id="26" name="Picture 2" descr="E:\ciehar\Desktop\Chia-Link\Web\1.Proyecto\Grupo Chileno\semillas grandes.tif">
            <a:extLst>
              <a:ext uri="{FF2B5EF4-FFF2-40B4-BE49-F238E27FC236}">
                <a16:creationId xmlns:a16="http://schemas.microsoft.com/office/drawing/2014/main" id="{7A07154D-2B81-D67F-B95A-CE257F5B2A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/>
          <a:srcRect r="-188"/>
          <a:stretch/>
        </p:blipFill>
        <p:spPr bwMode="auto">
          <a:xfrm>
            <a:off x="7050047" y="3399583"/>
            <a:ext cx="2692751" cy="1980742"/>
          </a:xfrm>
          <a:prstGeom prst="rect">
            <a:avLst/>
          </a:prstGeom>
          <a:noFill/>
        </p:spPr>
      </p:pic>
      <p:pic>
        <p:nvPicPr>
          <p:cNvPr id="27" name="image05.jpg" descr="C:\Users\Monika\Desktop\1.Monica\Proyectos\3. I-Link-2014\Ejecución-Chia-Link\Web\1.Proyecto\Grupo Chileno\Chia capsula.tif">
            <a:extLst>
              <a:ext uri="{FF2B5EF4-FFF2-40B4-BE49-F238E27FC236}">
                <a16:creationId xmlns:a16="http://schemas.microsoft.com/office/drawing/2014/main" id="{EE721AA6-3F34-75E0-645B-C299B45A9A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rcRect t="5459"/>
          <a:stretch>
            <a:fillRect/>
          </a:stretch>
        </p:blipFill>
        <p:spPr>
          <a:xfrm>
            <a:off x="15554944" y="3399583"/>
            <a:ext cx="2733056" cy="1962074"/>
          </a:xfrm>
          <a:prstGeom prst="rect">
            <a:avLst/>
          </a:prstGeom>
          <a:ln/>
        </p:spPr>
      </p:pic>
      <p:pic>
        <p:nvPicPr>
          <p:cNvPr id="28" name="2 Imagen" descr="C:\Users\Monika\Desktop\fotosChapterII\IMG_20150919_145607.jpg">
            <a:extLst>
              <a:ext uri="{FF2B5EF4-FFF2-40B4-BE49-F238E27FC236}">
                <a16:creationId xmlns:a16="http://schemas.microsoft.com/office/drawing/2014/main" id="{90696EB1-2B52-B77F-1F52-FA9C12B268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11990" r="5914" b="28969"/>
          <a:stretch/>
        </p:blipFill>
        <p:spPr bwMode="auto">
          <a:xfrm>
            <a:off x="-8022" y="3403450"/>
            <a:ext cx="3954380" cy="195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1">
            <a:extLst>
              <a:ext uri="{FF2B5EF4-FFF2-40B4-BE49-F238E27FC236}">
                <a16:creationId xmlns:a16="http://schemas.microsoft.com/office/drawing/2014/main" id="{E9734BD2-133B-F35B-A78F-3211B542F5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96" y="3399583"/>
            <a:ext cx="2635792" cy="196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inua - quinoa crop fotografías e imágenes de stock">
            <a:extLst>
              <a:ext uri="{FF2B5EF4-FFF2-40B4-BE49-F238E27FC236}">
                <a16:creationId xmlns:a16="http://schemas.microsoft.com/office/drawing/2014/main" id="{15A17EDB-BE61-AA3C-9BCA-A20947446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2" y="3394107"/>
            <a:ext cx="2961921" cy="19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riedades de maíz andino clasificadas - andian grains fotografías e imágenes de stock">
            <a:extLst>
              <a:ext uri="{FF2B5EF4-FFF2-40B4-BE49-F238E27FC236}">
                <a16:creationId xmlns:a16="http://schemas.microsoft.com/office/drawing/2014/main" id="{2472DD29-A7A1-F463-B274-3A1C39937E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580" y="3398240"/>
            <a:ext cx="2967472" cy="1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27 Título">
            <a:extLst>
              <a:ext uri="{FF2B5EF4-FFF2-40B4-BE49-F238E27FC236}">
                <a16:creationId xmlns:a16="http://schemas.microsoft.com/office/drawing/2014/main" id="{5B095EC1-8B18-B598-2F33-0CF07E9CDC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88014" y="8542436"/>
            <a:ext cx="7689349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altLang="es-ES" sz="3600" b="1" spc="50" dirty="0">
                <a:ln w="0"/>
                <a:solidFill>
                  <a:schemeClr val="bg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dec Pro ExtraBold"/>
                <a:ea typeface="+mn-ea"/>
                <a:cs typeface="+mn-cs"/>
              </a:rPr>
              <a:t>Acknowledgements</a:t>
            </a:r>
            <a:endParaRPr lang="es-ES" altLang="es-ES" dirty="0"/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6A31A8C0-F423-28A7-3E8E-45E26E9E68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888014" y="8420100"/>
            <a:ext cx="0" cy="892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1B5BD252-CD5F-4D7D-9F29-845E3C7F7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7" y="2271771"/>
            <a:ext cx="3905243" cy="104292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8082816-A3EF-44C0-8D53-7F785673F58B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9"/>
          <a:stretch/>
        </p:blipFill>
        <p:spPr bwMode="auto">
          <a:xfrm>
            <a:off x="2370221" y="2247513"/>
            <a:ext cx="3113171" cy="99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0B84DFA-B29F-4930-B96E-A990456093F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82" y="2356498"/>
            <a:ext cx="3243379" cy="9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65C962B-9F40-4F4F-A873-3A693E73B6B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400300"/>
            <a:ext cx="1447800" cy="846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267621D-4B42-4D09-BE20-34F7EE7B103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62" y="2391603"/>
            <a:ext cx="2468385" cy="84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 flipH="1" flipV="1"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826432">
            <a:off x="-1336590" y="-1511871"/>
            <a:ext cx="3761586" cy="12831921"/>
            <a:chOff x="0" y="0"/>
            <a:chExt cx="5537802" cy="33796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F6C32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FFE8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39131" y="4162440"/>
            <a:ext cx="6272125" cy="2290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71"/>
              </a:lnSpc>
            </a:pPr>
            <a:r>
              <a:rPr lang="en-US" sz="9431" spc="1018" dirty="0">
                <a:solidFill>
                  <a:srgbClr val="231F20"/>
                </a:solidFill>
                <a:latin typeface="Codec Pro ExtraBold"/>
              </a:rPr>
              <a:t>THANK YOU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678063-ADD7-4FF6-98E9-3DED50BD0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962900"/>
            <a:ext cx="4972009" cy="13278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B459C1C-B0EC-4331-8B0B-09ABFC81FC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962900"/>
            <a:ext cx="1420854" cy="1229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3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114</Words>
  <Application>Microsoft Office PowerPoint</Application>
  <PresentationFormat>Personalizado</PresentationFormat>
  <Paragraphs>27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Open Sauce Bold</vt:lpstr>
      <vt:lpstr>Open Sauce</vt:lpstr>
      <vt:lpstr>Open Sauce Italics</vt:lpstr>
      <vt:lpstr>Calibri</vt:lpstr>
      <vt:lpstr>Codec Pro ExtraBold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resumen de proyecto de la empresa corporativo profesional verde</dc:title>
  <dc:creator>Claudia</dc:creator>
  <cp:lastModifiedBy>Alarcón Rivera Rafael</cp:lastModifiedBy>
  <cp:revision>90</cp:revision>
  <cp:lastPrinted>2024-07-12T20:38:57Z</cp:lastPrinted>
  <dcterms:created xsi:type="dcterms:W3CDTF">2006-08-16T00:00:00Z</dcterms:created>
  <dcterms:modified xsi:type="dcterms:W3CDTF">2024-07-30T13:15:21Z</dcterms:modified>
  <dc:identifier>DAFlmUlzSgI</dc:identifier>
</cp:coreProperties>
</file>